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1728">
          <p15:clr>
            <a:srgbClr val="A4A3A4"/>
          </p15:clr>
        </p15:guide>
        <p15:guide id="3" pos="288">
          <p15:clr>
            <a:srgbClr val="9AA0A6"/>
          </p15:clr>
        </p15:guide>
        <p15:guide id="4" orient="horz" pos="291">
          <p15:clr>
            <a:srgbClr val="9AA0A6"/>
          </p15:clr>
        </p15:guide>
        <p15:guide id="5" pos="4608">
          <p15:clr>
            <a:srgbClr val="9AA0A6"/>
          </p15:clr>
        </p15:guide>
        <p15:guide id="6" orient="horz" pos="6045">
          <p15:clr>
            <a:srgbClr val="9AA0A6"/>
          </p15:clr>
        </p15:guide>
        <p15:guide id="7" orient="horz" pos="521">
          <p15:clr>
            <a:srgbClr val="9AA0A6"/>
          </p15:clr>
        </p15:guide>
        <p15:guide id="8" pos="3168">
          <p15:clr>
            <a:srgbClr val="9AA0A6"/>
          </p15:clr>
        </p15:guide>
        <p15:guide id="9" pos="2448">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1728"/>
        <p:guide pos="288"/>
        <p:guide pos="291" orient="horz"/>
        <p:guide pos="4608"/>
        <p:guide pos="6045" orient="horz"/>
        <p:guide pos="521" orient="horz"/>
        <p:guide pos="3168"/>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1ee26220347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1ee2622034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b="1" sz="900">
              <a:solidFill>
                <a:schemeClr val="dk1"/>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Develop your </a:t>
            </a:r>
            <a:r>
              <a:rPr b="1" lang="en" sz="900">
                <a:solidFill>
                  <a:schemeClr val="dk1"/>
                </a:solidFill>
                <a:latin typeface="Open Sans"/>
                <a:ea typeface="Open Sans"/>
                <a:cs typeface="Open Sans"/>
                <a:sym typeface="Open Sans"/>
              </a:rPr>
              <a:t>idea</a:t>
            </a:r>
            <a:r>
              <a:rPr lang="en" sz="900">
                <a:solidFill>
                  <a:schemeClr val="dk1"/>
                </a:solidFill>
                <a:latin typeface="Open Sans"/>
                <a:ea typeface="Open Sans"/>
                <a:cs typeface="Open Sans"/>
                <a:sym typeface="Open Sans"/>
              </a:rPr>
              <a:t> first!</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Divide your clay into four pieces: one for a </a:t>
            </a:r>
            <a:r>
              <a:rPr b="1" lang="en" sz="900">
                <a:solidFill>
                  <a:schemeClr val="dk1"/>
                </a:solidFill>
                <a:latin typeface="Open Sans"/>
                <a:ea typeface="Open Sans"/>
                <a:cs typeface="Open Sans"/>
                <a:sym typeface="Open Sans"/>
              </a:rPr>
              <a:t>base</a:t>
            </a:r>
            <a:r>
              <a:rPr lang="en" sz="900">
                <a:solidFill>
                  <a:schemeClr val="dk1"/>
                </a:solidFill>
                <a:latin typeface="Open Sans"/>
                <a:ea typeface="Open Sans"/>
                <a:cs typeface="Open Sans"/>
                <a:sym typeface="Open Sans"/>
              </a:rPr>
              <a:t>, two for </a:t>
            </a:r>
            <a:r>
              <a:rPr b="1" lang="en" sz="900">
                <a:solidFill>
                  <a:schemeClr val="dk1"/>
                </a:solidFill>
                <a:latin typeface="Open Sans"/>
                <a:ea typeface="Open Sans"/>
                <a:cs typeface="Open Sans"/>
                <a:sym typeface="Open Sans"/>
              </a:rPr>
              <a:t>coils</a:t>
            </a:r>
            <a:r>
              <a:rPr lang="en" sz="900">
                <a:solidFill>
                  <a:schemeClr val="dk1"/>
                </a:solidFill>
                <a:latin typeface="Open Sans"/>
                <a:ea typeface="Open Sans"/>
                <a:cs typeface="Open Sans"/>
                <a:sym typeface="Open Sans"/>
              </a:rPr>
              <a:t>, and one for </a:t>
            </a:r>
            <a:r>
              <a:rPr b="1" lang="en" sz="900">
                <a:solidFill>
                  <a:schemeClr val="dk1"/>
                </a:solidFill>
                <a:latin typeface="Open Sans"/>
                <a:ea typeface="Open Sans"/>
                <a:cs typeface="Open Sans"/>
                <a:sym typeface="Open Sans"/>
              </a:rPr>
              <a:t>everything else</a:t>
            </a:r>
            <a:r>
              <a:rPr lang="en" sz="900">
                <a:solidFill>
                  <a:schemeClr val="dk1"/>
                </a:solidFill>
                <a:latin typeface="Open Sans"/>
                <a:ea typeface="Open Sans"/>
                <a:cs typeface="Open Sans"/>
                <a:sym typeface="Open Sans"/>
              </a:rPr>
              <a:t> and for emergencies.</a:t>
            </a:r>
            <a:endParaRPr sz="900">
              <a:solidFill>
                <a:schemeClr val="dk1"/>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Make the </a:t>
            </a:r>
            <a:r>
              <a:rPr b="1" lang="en" sz="900">
                <a:solidFill>
                  <a:schemeClr val="dk1"/>
                </a:solidFill>
                <a:latin typeface="Open Sans"/>
                <a:ea typeface="Open Sans"/>
                <a:cs typeface="Open Sans"/>
                <a:sym typeface="Open Sans"/>
              </a:rPr>
              <a:t>bottom</a:t>
            </a:r>
            <a:r>
              <a:rPr lang="en" sz="900">
                <a:solidFill>
                  <a:schemeClr val="dk1"/>
                </a:solidFill>
                <a:latin typeface="Open Sans"/>
                <a:ea typeface="Open Sans"/>
                <a:cs typeface="Open Sans"/>
                <a:sym typeface="Open Sans"/>
              </a:rPr>
              <a:t>: a disc of clay that is 1-1.5 cm thick and 7-10 cm in diameter. </a:t>
            </a:r>
            <a:r>
              <a:rPr b="1" lang="en" sz="900">
                <a:solidFill>
                  <a:schemeClr val="dk1"/>
                </a:solidFill>
                <a:latin typeface="Open Sans"/>
                <a:ea typeface="Open Sans"/>
                <a:cs typeface="Open Sans"/>
                <a:sym typeface="Open Sans"/>
              </a:rPr>
              <a:t>Store any leftovers </a:t>
            </a:r>
            <a:r>
              <a:rPr lang="en" sz="900">
                <a:solidFill>
                  <a:schemeClr val="dk1"/>
                </a:solidFill>
                <a:latin typeface="Open Sans"/>
                <a:ea typeface="Open Sans"/>
                <a:cs typeface="Open Sans"/>
                <a:sym typeface="Open Sans"/>
              </a:rPr>
              <a:t>in your bag. </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Stretch</a:t>
            </a:r>
            <a:r>
              <a:rPr lang="en" sz="900">
                <a:solidFill>
                  <a:schemeClr val="dk1"/>
                </a:solidFill>
                <a:latin typeface="Open Sans"/>
                <a:ea typeface="Open Sans"/>
                <a:cs typeface="Open Sans"/>
                <a:sym typeface="Open Sans"/>
              </a:rPr>
              <a:t> the coils by </a:t>
            </a:r>
            <a:r>
              <a:rPr b="1" lang="en" sz="900">
                <a:solidFill>
                  <a:schemeClr val="dk1"/>
                </a:solidFill>
                <a:latin typeface="Open Sans"/>
                <a:ea typeface="Open Sans"/>
                <a:cs typeface="Open Sans"/>
                <a:sym typeface="Open Sans"/>
              </a:rPr>
              <a:t>spreading</a:t>
            </a:r>
            <a:r>
              <a:rPr lang="en" sz="900">
                <a:solidFill>
                  <a:schemeClr val="dk1"/>
                </a:solidFill>
                <a:latin typeface="Open Sans"/>
                <a:ea typeface="Open Sans"/>
                <a:cs typeface="Open Sans"/>
                <a:sym typeface="Open Sans"/>
              </a:rPr>
              <a:t> your fingers while rolling.</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Smooth your coils together using only </a:t>
            </a:r>
            <a:r>
              <a:rPr b="1" lang="en" sz="900">
                <a:solidFill>
                  <a:schemeClr val="dk1"/>
                </a:solidFill>
                <a:latin typeface="Open Sans"/>
                <a:ea typeface="Open Sans"/>
                <a:cs typeface="Open Sans"/>
                <a:sym typeface="Open Sans"/>
              </a:rPr>
              <a:t>one finger</a:t>
            </a:r>
            <a:r>
              <a:rPr lang="en" sz="900">
                <a:solidFill>
                  <a:schemeClr val="dk1"/>
                </a:solidFill>
                <a:latin typeface="Open Sans"/>
                <a:ea typeface="Open Sans"/>
                <a:cs typeface="Open Sans"/>
                <a:sym typeface="Open Sans"/>
              </a:rPr>
              <a:t> or one thumb. </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Don’t pinch</a:t>
            </a:r>
            <a:r>
              <a:rPr lang="en" sz="900">
                <a:solidFill>
                  <a:schemeClr val="dk1"/>
                </a:solidFill>
                <a:latin typeface="Open Sans"/>
                <a:ea typeface="Open Sans"/>
                <a:cs typeface="Open Sans"/>
                <a:sym typeface="Open Sans"/>
              </a:rPr>
              <a:t> on either side because you will make your pot very dry and thin.</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Add a </a:t>
            </a:r>
            <a:r>
              <a:rPr b="1" lang="en" sz="900">
                <a:solidFill>
                  <a:schemeClr val="dk1"/>
                </a:solidFill>
                <a:latin typeface="Open Sans"/>
                <a:ea typeface="Open Sans"/>
                <a:cs typeface="Open Sans"/>
                <a:sym typeface="Open Sans"/>
              </a:rPr>
              <a:t>foot</a:t>
            </a:r>
            <a:r>
              <a:rPr lang="en" sz="900">
                <a:solidFill>
                  <a:schemeClr val="dk1"/>
                </a:solidFill>
                <a:latin typeface="Open Sans"/>
                <a:ea typeface="Open Sans"/>
                <a:cs typeface="Open Sans"/>
                <a:sym typeface="Open Sans"/>
              </a:rPr>
              <a:t> by attaching a coil.</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Scribe</a:t>
            </a:r>
            <a:r>
              <a:rPr lang="en" sz="900">
                <a:solidFill>
                  <a:schemeClr val="dk1"/>
                </a:solidFill>
                <a:latin typeface="Open Sans"/>
                <a:ea typeface="Open Sans"/>
                <a:cs typeface="Open Sans"/>
                <a:sym typeface="Open Sans"/>
              </a:rPr>
              <a:t> and then </a:t>
            </a:r>
            <a:r>
              <a:rPr b="1" lang="en" sz="900">
                <a:solidFill>
                  <a:schemeClr val="dk1"/>
                </a:solidFill>
                <a:latin typeface="Open Sans"/>
                <a:ea typeface="Open Sans"/>
                <a:cs typeface="Open Sans"/>
                <a:sym typeface="Open Sans"/>
              </a:rPr>
              <a:t>trim the lip</a:t>
            </a:r>
            <a:r>
              <a:rPr lang="en" sz="900">
                <a:solidFill>
                  <a:schemeClr val="dk1"/>
                </a:solidFill>
                <a:latin typeface="Open Sans"/>
                <a:ea typeface="Open Sans"/>
                <a:cs typeface="Open Sans"/>
                <a:sym typeface="Open Sans"/>
              </a:rPr>
              <a:t>. </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Coat your pot with </a:t>
            </a:r>
            <a:r>
              <a:rPr b="1" lang="en" sz="900">
                <a:solidFill>
                  <a:schemeClr val="dk1"/>
                </a:solidFill>
                <a:latin typeface="Open Sans"/>
                <a:ea typeface="Open Sans"/>
                <a:cs typeface="Open Sans"/>
                <a:sym typeface="Open Sans"/>
              </a:rPr>
              <a:t>white slip</a:t>
            </a:r>
            <a:r>
              <a:rPr lang="en" sz="900">
                <a:solidFill>
                  <a:schemeClr val="dk1"/>
                </a:solidFill>
                <a:latin typeface="Open Sans"/>
                <a:ea typeface="Open Sans"/>
                <a:cs typeface="Open Sans"/>
                <a:sym typeface="Open Sans"/>
              </a:rPr>
              <a:t>. Let it dry and add coats until there are </a:t>
            </a:r>
            <a:r>
              <a:rPr b="1" lang="en" sz="900">
                <a:solidFill>
                  <a:schemeClr val="dk1"/>
                </a:solidFill>
                <a:latin typeface="Open Sans"/>
                <a:ea typeface="Open Sans"/>
                <a:cs typeface="Open Sans"/>
                <a:sym typeface="Open Sans"/>
              </a:rPr>
              <a:t>no streaks</a:t>
            </a:r>
            <a:r>
              <a:rPr lang="en" sz="900">
                <a:solidFill>
                  <a:schemeClr val="dk1"/>
                </a:solidFill>
                <a:latin typeface="Open Sans"/>
                <a:ea typeface="Open Sans"/>
                <a:cs typeface="Open Sans"/>
                <a:sym typeface="Open Sans"/>
              </a:rPr>
              <a:t>.</a:t>
            </a:r>
            <a:endParaRPr sz="900">
              <a:solidFill>
                <a:schemeClr val="dk1"/>
              </a:solidFill>
            </a:endParaRPr>
          </a:p>
          <a:p>
            <a:pPr indent="0" lvl="0" marL="0" rtl="0" algn="l">
              <a:spcBef>
                <a:spcPts val="0"/>
              </a:spcBef>
              <a:spcAft>
                <a:spcPts val="0"/>
              </a:spcAft>
              <a:buNone/>
            </a:pPr>
            <a:r>
              <a:t/>
            </a:r>
            <a:endParaRPr/>
          </a:p>
          <a:p>
            <a:pPr indent="0" lvl="0" marL="0" rtl="0" algn="l">
              <a:lnSpc>
                <a:spcPct val="115000"/>
              </a:lnSpc>
              <a:spcBef>
                <a:spcPts val="0"/>
              </a:spcBef>
              <a:spcAft>
                <a:spcPts val="0"/>
              </a:spcAft>
              <a:buNone/>
            </a:pPr>
            <a:r>
              <a:rPr lang="en" sz="900">
                <a:latin typeface="Open Sans"/>
                <a:ea typeface="Open Sans"/>
                <a:cs typeface="Open Sans"/>
                <a:sym typeface="Open Sans"/>
              </a:rPr>
              <a:t>首先发展您的想法！</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将您的粘土分为四个：一个用于底座，两个用于线圈，另一个用于其他所有物品和紧急情况。</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使底部：粘土圆盘厚1-1.5厘米，直径为7-10厘米。将所有剩菜存放在您的包中。</a:t>
            </a:r>
            <a:endParaRPr sz="900">
              <a:latin typeface="Open Sans"/>
              <a:ea typeface="Open Sans"/>
              <a:cs typeface="Open Sans"/>
              <a:sym typeface="Open Sans"/>
            </a:endParaRPr>
          </a:p>
          <a:p>
            <a:pPr indent="0" lvl="0" marL="0" rtl="0" algn="l">
              <a:lnSpc>
                <a:spcPct val="115000"/>
              </a:lnSpc>
              <a:spcBef>
                <a:spcPts val="0"/>
              </a:spcBef>
              <a:spcAft>
                <a:spcPts val="0"/>
              </a:spcAft>
              <a:buNone/>
            </a:pPr>
            <a:r>
              <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滚动时通过手指张开手指来拉伸线圈。</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仅使用一根手指或一只拇指一起将线圈平滑在一起。</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不要在两边捏，因为您会使锅非常干燥。</a:t>
            </a:r>
            <a:endParaRPr sz="900">
              <a:latin typeface="Open Sans"/>
              <a:ea typeface="Open Sans"/>
              <a:cs typeface="Open Sans"/>
              <a:sym typeface="Open Sans"/>
            </a:endParaRPr>
          </a:p>
          <a:p>
            <a:pPr indent="0" lvl="0" marL="0" rtl="0" algn="l">
              <a:lnSpc>
                <a:spcPct val="115000"/>
              </a:lnSpc>
              <a:spcBef>
                <a:spcPts val="0"/>
              </a:spcBef>
              <a:spcAft>
                <a:spcPts val="0"/>
              </a:spcAft>
              <a:buNone/>
            </a:pPr>
            <a:r>
              <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通过连接线圈加入一只脚。</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抄写员，然后修剪嘴唇。</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用白色滑涂锅。让它干燥并加入外套，直到没有条纹为止。</a:t>
            </a:r>
            <a:endParaRPr sz="900">
              <a:latin typeface="Open Sans"/>
              <a:ea typeface="Open Sans"/>
              <a:cs typeface="Open Sans"/>
              <a:sym typeface="Open Sans"/>
            </a:endParaRPr>
          </a:p>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3a0685264e1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3a0685264e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b="1" sz="900">
              <a:solidFill>
                <a:schemeClr val="dk1"/>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Develop your </a:t>
            </a:r>
            <a:r>
              <a:rPr b="1" lang="en" sz="900">
                <a:solidFill>
                  <a:schemeClr val="dk1"/>
                </a:solidFill>
                <a:latin typeface="Open Sans"/>
                <a:ea typeface="Open Sans"/>
                <a:cs typeface="Open Sans"/>
                <a:sym typeface="Open Sans"/>
              </a:rPr>
              <a:t>idea</a:t>
            </a:r>
            <a:r>
              <a:rPr lang="en" sz="900">
                <a:solidFill>
                  <a:schemeClr val="dk1"/>
                </a:solidFill>
                <a:latin typeface="Open Sans"/>
                <a:ea typeface="Open Sans"/>
                <a:cs typeface="Open Sans"/>
                <a:sym typeface="Open Sans"/>
              </a:rPr>
              <a:t> first!</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Divide your clay into four pieces: one for a </a:t>
            </a:r>
            <a:r>
              <a:rPr b="1" lang="en" sz="900">
                <a:solidFill>
                  <a:schemeClr val="dk1"/>
                </a:solidFill>
                <a:latin typeface="Open Sans"/>
                <a:ea typeface="Open Sans"/>
                <a:cs typeface="Open Sans"/>
                <a:sym typeface="Open Sans"/>
              </a:rPr>
              <a:t>base</a:t>
            </a:r>
            <a:r>
              <a:rPr lang="en" sz="900">
                <a:solidFill>
                  <a:schemeClr val="dk1"/>
                </a:solidFill>
                <a:latin typeface="Open Sans"/>
                <a:ea typeface="Open Sans"/>
                <a:cs typeface="Open Sans"/>
                <a:sym typeface="Open Sans"/>
              </a:rPr>
              <a:t>, two for </a:t>
            </a:r>
            <a:r>
              <a:rPr b="1" lang="en" sz="900">
                <a:solidFill>
                  <a:schemeClr val="dk1"/>
                </a:solidFill>
                <a:latin typeface="Open Sans"/>
                <a:ea typeface="Open Sans"/>
                <a:cs typeface="Open Sans"/>
                <a:sym typeface="Open Sans"/>
              </a:rPr>
              <a:t>coils</a:t>
            </a:r>
            <a:r>
              <a:rPr lang="en" sz="900">
                <a:solidFill>
                  <a:schemeClr val="dk1"/>
                </a:solidFill>
                <a:latin typeface="Open Sans"/>
                <a:ea typeface="Open Sans"/>
                <a:cs typeface="Open Sans"/>
                <a:sym typeface="Open Sans"/>
              </a:rPr>
              <a:t>, and one for </a:t>
            </a:r>
            <a:r>
              <a:rPr b="1" lang="en" sz="900">
                <a:solidFill>
                  <a:schemeClr val="dk1"/>
                </a:solidFill>
                <a:latin typeface="Open Sans"/>
                <a:ea typeface="Open Sans"/>
                <a:cs typeface="Open Sans"/>
                <a:sym typeface="Open Sans"/>
              </a:rPr>
              <a:t>everything else</a:t>
            </a:r>
            <a:r>
              <a:rPr lang="en" sz="900">
                <a:solidFill>
                  <a:schemeClr val="dk1"/>
                </a:solidFill>
                <a:latin typeface="Open Sans"/>
                <a:ea typeface="Open Sans"/>
                <a:cs typeface="Open Sans"/>
                <a:sym typeface="Open Sans"/>
              </a:rPr>
              <a:t> and for emergencies.</a:t>
            </a:r>
            <a:endParaRPr sz="900">
              <a:solidFill>
                <a:schemeClr val="dk1"/>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Make the </a:t>
            </a:r>
            <a:r>
              <a:rPr b="1" lang="en" sz="900">
                <a:solidFill>
                  <a:schemeClr val="dk1"/>
                </a:solidFill>
                <a:latin typeface="Open Sans"/>
                <a:ea typeface="Open Sans"/>
                <a:cs typeface="Open Sans"/>
                <a:sym typeface="Open Sans"/>
              </a:rPr>
              <a:t>bottom</a:t>
            </a:r>
            <a:r>
              <a:rPr lang="en" sz="900">
                <a:solidFill>
                  <a:schemeClr val="dk1"/>
                </a:solidFill>
                <a:latin typeface="Open Sans"/>
                <a:ea typeface="Open Sans"/>
                <a:cs typeface="Open Sans"/>
                <a:sym typeface="Open Sans"/>
              </a:rPr>
              <a:t>: a disc of clay that is 1-1.5 cm thick and 7-10 cm in diameter. </a:t>
            </a:r>
            <a:r>
              <a:rPr b="1" lang="en" sz="900">
                <a:solidFill>
                  <a:schemeClr val="dk1"/>
                </a:solidFill>
                <a:latin typeface="Open Sans"/>
                <a:ea typeface="Open Sans"/>
                <a:cs typeface="Open Sans"/>
                <a:sym typeface="Open Sans"/>
              </a:rPr>
              <a:t>Store any leftovers </a:t>
            </a:r>
            <a:r>
              <a:rPr lang="en" sz="900">
                <a:solidFill>
                  <a:schemeClr val="dk1"/>
                </a:solidFill>
                <a:latin typeface="Open Sans"/>
                <a:ea typeface="Open Sans"/>
                <a:cs typeface="Open Sans"/>
                <a:sym typeface="Open Sans"/>
              </a:rPr>
              <a:t>in your bag. </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Stretch</a:t>
            </a:r>
            <a:r>
              <a:rPr lang="en" sz="900">
                <a:solidFill>
                  <a:schemeClr val="dk1"/>
                </a:solidFill>
                <a:latin typeface="Open Sans"/>
                <a:ea typeface="Open Sans"/>
                <a:cs typeface="Open Sans"/>
                <a:sym typeface="Open Sans"/>
              </a:rPr>
              <a:t> the coils by </a:t>
            </a:r>
            <a:r>
              <a:rPr b="1" lang="en" sz="900">
                <a:solidFill>
                  <a:schemeClr val="dk1"/>
                </a:solidFill>
                <a:latin typeface="Open Sans"/>
                <a:ea typeface="Open Sans"/>
                <a:cs typeface="Open Sans"/>
                <a:sym typeface="Open Sans"/>
              </a:rPr>
              <a:t>spreading</a:t>
            </a:r>
            <a:r>
              <a:rPr lang="en" sz="900">
                <a:solidFill>
                  <a:schemeClr val="dk1"/>
                </a:solidFill>
                <a:latin typeface="Open Sans"/>
                <a:ea typeface="Open Sans"/>
                <a:cs typeface="Open Sans"/>
                <a:sym typeface="Open Sans"/>
              </a:rPr>
              <a:t> your fingers while rolling.</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Smooth your coils together using only </a:t>
            </a:r>
            <a:r>
              <a:rPr b="1" lang="en" sz="900">
                <a:solidFill>
                  <a:schemeClr val="dk1"/>
                </a:solidFill>
                <a:latin typeface="Open Sans"/>
                <a:ea typeface="Open Sans"/>
                <a:cs typeface="Open Sans"/>
                <a:sym typeface="Open Sans"/>
              </a:rPr>
              <a:t>one finger</a:t>
            </a:r>
            <a:r>
              <a:rPr lang="en" sz="900">
                <a:solidFill>
                  <a:schemeClr val="dk1"/>
                </a:solidFill>
                <a:latin typeface="Open Sans"/>
                <a:ea typeface="Open Sans"/>
                <a:cs typeface="Open Sans"/>
                <a:sym typeface="Open Sans"/>
              </a:rPr>
              <a:t> or one thumb. </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Don’t pinch</a:t>
            </a:r>
            <a:r>
              <a:rPr lang="en" sz="900">
                <a:solidFill>
                  <a:schemeClr val="dk1"/>
                </a:solidFill>
                <a:latin typeface="Open Sans"/>
                <a:ea typeface="Open Sans"/>
                <a:cs typeface="Open Sans"/>
                <a:sym typeface="Open Sans"/>
              </a:rPr>
              <a:t> on either side because you will make your pot very dry and thin.</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Add a </a:t>
            </a:r>
            <a:r>
              <a:rPr b="1" lang="en" sz="900">
                <a:solidFill>
                  <a:schemeClr val="dk1"/>
                </a:solidFill>
                <a:latin typeface="Open Sans"/>
                <a:ea typeface="Open Sans"/>
                <a:cs typeface="Open Sans"/>
                <a:sym typeface="Open Sans"/>
              </a:rPr>
              <a:t>foot</a:t>
            </a:r>
            <a:r>
              <a:rPr lang="en" sz="900">
                <a:solidFill>
                  <a:schemeClr val="dk1"/>
                </a:solidFill>
                <a:latin typeface="Open Sans"/>
                <a:ea typeface="Open Sans"/>
                <a:cs typeface="Open Sans"/>
                <a:sym typeface="Open Sans"/>
              </a:rPr>
              <a:t> by attaching a coil.</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Scribe</a:t>
            </a:r>
            <a:r>
              <a:rPr lang="en" sz="900">
                <a:solidFill>
                  <a:schemeClr val="dk1"/>
                </a:solidFill>
                <a:latin typeface="Open Sans"/>
                <a:ea typeface="Open Sans"/>
                <a:cs typeface="Open Sans"/>
                <a:sym typeface="Open Sans"/>
              </a:rPr>
              <a:t> and then </a:t>
            </a:r>
            <a:r>
              <a:rPr b="1" lang="en" sz="900">
                <a:solidFill>
                  <a:schemeClr val="dk1"/>
                </a:solidFill>
                <a:latin typeface="Open Sans"/>
                <a:ea typeface="Open Sans"/>
                <a:cs typeface="Open Sans"/>
                <a:sym typeface="Open Sans"/>
              </a:rPr>
              <a:t>trim the lip</a:t>
            </a:r>
            <a:r>
              <a:rPr lang="en" sz="900">
                <a:solidFill>
                  <a:schemeClr val="dk1"/>
                </a:solidFill>
                <a:latin typeface="Open Sans"/>
                <a:ea typeface="Open Sans"/>
                <a:cs typeface="Open Sans"/>
                <a:sym typeface="Open Sans"/>
              </a:rPr>
              <a:t>. </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Coat your pot with </a:t>
            </a:r>
            <a:r>
              <a:rPr b="1" lang="en" sz="900">
                <a:solidFill>
                  <a:schemeClr val="dk1"/>
                </a:solidFill>
                <a:latin typeface="Open Sans"/>
                <a:ea typeface="Open Sans"/>
                <a:cs typeface="Open Sans"/>
                <a:sym typeface="Open Sans"/>
              </a:rPr>
              <a:t>white slip</a:t>
            </a:r>
            <a:r>
              <a:rPr lang="en" sz="900">
                <a:solidFill>
                  <a:schemeClr val="dk1"/>
                </a:solidFill>
                <a:latin typeface="Open Sans"/>
                <a:ea typeface="Open Sans"/>
                <a:cs typeface="Open Sans"/>
                <a:sym typeface="Open Sans"/>
              </a:rPr>
              <a:t>. Let it dry and add coats until there are </a:t>
            </a:r>
            <a:r>
              <a:rPr b="1" lang="en" sz="900">
                <a:solidFill>
                  <a:schemeClr val="dk1"/>
                </a:solidFill>
                <a:latin typeface="Open Sans"/>
                <a:ea typeface="Open Sans"/>
                <a:cs typeface="Open Sans"/>
                <a:sym typeface="Open Sans"/>
              </a:rPr>
              <a:t>no streaks</a:t>
            </a:r>
            <a:r>
              <a:rPr lang="en" sz="900">
                <a:solidFill>
                  <a:schemeClr val="dk1"/>
                </a:solidFill>
                <a:latin typeface="Open Sans"/>
                <a:ea typeface="Open Sans"/>
                <a:cs typeface="Open Sans"/>
                <a:sym typeface="Open Sans"/>
              </a:rPr>
              <a:t>.</a:t>
            </a:r>
            <a:endParaRPr sz="900">
              <a:solidFill>
                <a:schemeClr val="dk1"/>
              </a:solidFill>
            </a:endParaRPr>
          </a:p>
          <a:p>
            <a:pPr indent="0" lvl="0" marL="0" rtl="0" algn="l">
              <a:spcBef>
                <a:spcPts val="0"/>
              </a:spcBef>
              <a:spcAft>
                <a:spcPts val="0"/>
              </a:spcAft>
              <a:buNone/>
            </a:pPr>
            <a:r>
              <a:t/>
            </a:r>
            <a:endParaRPr/>
          </a:p>
          <a:p>
            <a:pPr indent="0" lvl="0" marL="0" rtl="0" algn="l">
              <a:lnSpc>
                <a:spcPct val="115000"/>
              </a:lnSpc>
              <a:spcBef>
                <a:spcPts val="0"/>
              </a:spcBef>
              <a:spcAft>
                <a:spcPts val="0"/>
              </a:spcAft>
              <a:buNone/>
            </a:pPr>
            <a:r>
              <a:rPr lang="en" sz="900">
                <a:latin typeface="Open Sans"/>
                <a:ea typeface="Open Sans"/>
                <a:cs typeface="Open Sans"/>
                <a:sym typeface="Open Sans"/>
              </a:rPr>
              <a:t>首先发展您的想法！</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将您的粘土分为四个：一个用于底座，两个用于线圈，另一个用于其他所有物品和紧急情况。</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使底部：粘土圆盘厚1-1.5厘米，直径为7-10厘米。将所有剩菜存放在您的包中。</a:t>
            </a:r>
            <a:endParaRPr sz="900">
              <a:latin typeface="Open Sans"/>
              <a:ea typeface="Open Sans"/>
              <a:cs typeface="Open Sans"/>
              <a:sym typeface="Open Sans"/>
            </a:endParaRPr>
          </a:p>
          <a:p>
            <a:pPr indent="0" lvl="0" marL="0" rtl="0" algn="l">
              <a:lnSpc>
                <a:spcPct val="115000"/>
              </a:lnSpc>
              <a:spcBef>
                <a:spcPts val="0"/>
              </a:spcBef>
              <a:spcAft>
                <a:spcPts val="0"/>
              </a:spcAft>
              <a:buNone/>
            </a:pPr>
            <a:r>
              <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滚动时通过手指张开手指来拉伸线圈。</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仅使用一根手指或一只拇指一起将线圈平滑在一起。</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不要在两边捏，因为您会使锅非常干燥。</a:t>
            </a:r>
            <a:endParaRPr sz="900">
              <a:latin typeface="Open Sans"/>
              <a:ea typeface="Open Sans"/>
              <a:cs typeface="Open Sans"/>
              <a:sym typeface="Open Sans"/>
            </a:endParaRPr>
          </a:p>
          <a:p>
            <a:pPr indent="0" lvl="0" marL="0" rtl="0" algn="l">
              <a:lnSpc>
                <a:spcPct val="115000"/>
              </a:lnSpc>
              <a:spcBef>
                <a:spcPts val="0"/>
              </a:spcBef>
              <a:spcAft>
                <a:spcPts val="0"/>
              </a:spcAft>
              <a:buNone/>
            </a:pPr>
            <a:r>
              <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通过连接线圈加入一只脚。</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抄写员，然后修剪嘴唇。</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用白色滑涂锅。让它干燥并加入外套，直到没有条纹为止。</a:t>
            </a:r>
            <a:endParaRPr sz="900">
              <a:latin typeface="Open Sans"/>
              <a:ea typeface="Open Sans"/>
              <a:cs typeface="Open Sans"/>
              <a:sym typeface="Open Sans"/>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57200" y="461700"/>
            <a:ext cx="6858000" cy="9135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None/>
            </a:pPr>
            <a:r>
              <a:rPr b="1" lang="en" sz="2400">
                <a:solidFill>
                  <a:schemeClr val="dk1"/>
                </a:solidFill>
                <a:latin typeface="Open Sans"/>
                <a:ea typeface="Open Sans"/>
                <a:cs typeface="Open Sans"/>
                <a:sym typeface="Open Sans"/>
              </a:rPr>
              <a:t>Clay vessel evaluation criteria</a:t>
            </a:r>
            <a:endParaRPr b="1" sz="2400">
              <a:solidFill>
                <a:schemeClr val="dk1"/>
              </a:solidFill>
              <a:latin typeface="Open Sans"/>
              <a:ea typeface="Open Sans"/>
              <a:cs typeface="Open Sans"/>
              <a:sym typeface="Open Sans"/>
            </a:endParaRPr>
          </a:p>
          <a:p>
            <a:pPr indent="0" lvl="0" marL="0" rtl="0" algn="l">
              <a:lnSpc>
                <a:spcPct val="115000"/>
              </a:lnSpc>
              <a:spcBef>
                <a:spcPts val="0"/>
              </a:spcBef>
              <a:spcAft>
                <a:spcPts val="0"/>
              </a:spcAft>
              <a:buClr>
                <a:schemeClr val="dk1"/>
              </a:buClr>
              <a:buSzPts val="1100"/>
              <a:buFont typeface="Arial"/>
              <a:buNone/>
            </a:pPr>
            <a:r>
              <a:rPr i="1" lang="en" sz="1800">
                <a:solidFill>
                  <a:schemeClr val="dk1"/>
                </a:solidFill>
                <a:latin typeface="Open Sans"/>
                <a:ea typeface="Open Sans"/>
                <a:cs typeface="Open Sans"/>
                <a:sym typeface="Open Sans"/>
              </a:rPr>
              <a:t>Tiêu chí đánh giá bình đất sét</a:t>
            </a:r>
            <a:endParaRPr b="1" i="1" sz="240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t/>
            </a:r>
            <a:endParaRPr sz="1050">
              <a:solidFill>
                <a:schemeClr val="dk1"/>
              </a:solidFill>
              <a:highlight>
                <a:srgbClr val="FFFFFF"/>
              </a:highlight>
              <a:latin typeface="Courier New"/>
              <a:ea typeface="Courier New"/>
              <a:cs typeface="Courier New"/>
              <a:sym typeface="Courier New"/>
            </a:endParaRPr>
          </a:p>
          <a:p>
            <a:pPr indent="0" lvl="0" marL="0" marR="0" rtl="0" algn="l">
              <a:lnSpc>
                <a:spcPct val="115000"/>
              </a:lnSpc>
              <a:spcBef>
                <a:spcPts val="0"/>
              </a:spcBef>
              <a:spcAft>
                <a:spcPts val="0"/>
              </a:spcAft>
              <a:buNone/>
            </a:pPr>
            <a:r>
              <a:rPr b="1" lang="en">
                <a:solidFill>
                  <a:schemeClr val="dk1"/>
                </a:solidFill>
                <a:latin typeface="Cabin"/>
                <a:ea typeface="Cabin"/>
                <a:cs typeface="Cabin"/>
                <a:sym typeface="Cabin"/>
              </a:rPr>
              <a:t>Clay skills: </a:t>
            </a:r>
            <a:r>
              <a:rPr lang="en">
                <a:solidFill>
                  <a:schemeClr val="dk1"/>
                </a:solidFill>
                <a:latin typeface="Cabin"/>
                <a:ea typeface="Cabin"/>
                <a:cs typeface="Cabin"/>
                <a:sym typeface="Cabin"/>
              </a:rPr>
              <a:t>The strength, balance, and surface finish of your clay vessel.</a:t>
            </a:r>
            <a:endParaRPr>
              <a:solidFill>
                <a:schemeClr val="dk1"/>
              </a:solidFill>
              <a:latin typeface="Cabin"/>
              <a:ea typeface="Cabin"/>
              <a:cs typeface="Cabin"/>
              <a:sym typeface="Cabin"/>
            </a:endParaRPr>
          </a:p>
          <a:p>
            <a:pPr indent="0" lvl="0" marL="0" rtl="0" algn="l">
              <a:lnSpc>
                <a:spcPct val="115000"/>
              </a:lnSpc>
              <a:spcBef>
                <a:spcPts val="0"/>
              </a:spcBef>
              <a:spcAft>
                <a:spcPts val="0"/>
              </a:spcAft>
              <a:buClr>
                <a:schemeClr val="dk1"/>
              </a:buClr>
              <a:buSzPts val="1100"/>
              <a:buFont typeface="Arial"/>
              <a:buNone/>
            </a:pPr>
            <a:r>
              <a:rPr b="1" i="1" lang="en" sz="1200">
                <a:solidFill>
                  <a:srgbClr val="999999"/>
                </a:solidFill>
                <a:latin typeface="Cabin"/>
                <a:ea typeface="Cabin"/>
                <a:cs typeface="Cabin"/>
                <a:sym typeface="Cabin"/>
              </a:rPr>
              <a:t>Kỹ năng làm đất sét:</a:t>
            </a:r>
            <a:r>
              <a:rPr i="1" lang="en" sz="1200">
                <a:solidFill>
                  <a:srgbClr val="999999"/>
                </a:solidFill>
                <a:latin typeface="Cabin"/>
                <a:ea typeface="Cabin"/>
                <a:cs typeface="Cabin"/>
                <a:sym typeface="Cabin"/>
              </a:rPr>
              <a:t> Độ bền, độ cân bằng và bề mặt hoàn thiện của đồ đựng bằng đất sét.</a:t>
            </a:r>
            <a:endParaRPr i="1" sz="1200">
              <a:solidFill>
                <a:srgbClr val="999999"/>
              </a:solidFill>
              <a:latin typeface="Cabin"/>
              <a:ea typeface="Cabin"/>
              <a:cs typeface="Cabin"/>
              <a:sym typeface="Cabin"/>
            </a:endParaRPr>
          </a:p>
          <a:p>
            <a:pPr indent="0" lvl="0" marL="0" marR="0" rtl="0" algn="l">
              <a:lnSpc>
                <a:spcPct val="115000"/>
              </a:lnSpc>
              <a:spcBef>
                <a:spcPts val="0"/>
              </a:spcBef>
              <a:spcAft>
                <a:spcPts val="0"/>
              </a:spcAft>
              <a:buNone/>
            </a:pPr>
            <a:r>
              <a:t/>
            </a:r>
            <a:endParaRPr>
              <a:solidFill>
                <a:schemeClr val="dk1"/>
              </a:solidFill>
              <a:latin typeface="Cabin"/>
              <a:ea typeface="Cabin"/>
              <a:cs typeface="Cabin"/>
              <a:sym typeface="Cabin"/>
            </a:endParaRPr>
          </a:p>
          <a:p>
            <a:pPr indent="0" lvl="0" marL="0" marR="0" rtl="0" algn="l">
              <a:lnSpc>
                <a:spcPct val="115000"/>
              </a:lnSpc>
              <a:spcBef>
                <a:spcPts val="0"/>
              </a:spcBef>
              <a:spcAft>
                <a:spcPts val="0"/>
              </a:spcAft>
              <a:buNone/>
            </a:pPr>
            <a:r>
              <a:rPr b="1" lang="en">
                <a:solidFill>
                  <a:schemeClr val="dk1"/>
                </a:solidFill>
                <a:latin typeface="Cabin"/>
                <a:ea typeface="Cabin"/>
                <a:cs typeface="Cabin"/>
                <a:sym typeface="Cabin"/>
              </a:rPr>
              <a:t>Quality of carving: </a:t>
            </a:r>
            <a:r>
              <a:rPr lang="en">
                <a:solidFill>
                  <a:schemeClr val="dk1"/>
                </a:solidFill>
                <a:latin typeface="Cabin"/>
                <a:ea typeface="Cabin"/>
                <a:cs typeface="Cabin"/>
                <a:sym typeface="Cabin"/>
              </a:rPr>
              <a:t>The complexity, quality, fullness, and craft of the patterns and line drawing on your vessel.</a:t>
            </a:r>
            <a:endParaRPr>
              <a:solidFill>
                <a:schemeClr val="dk1"/>
              </a:solidFill>
              <a:latin typeface="Cabin"/>
              <a:ea typeface="Cabin"/>
              <a:cs typeface="Cabin"/>
              <a:sym typeface="Cabin"/>
            </a:endParaRPr>
          </a:p>
          <a:p>
            <a:pPr indent="0" lvl="0" marL="0" rtl="0" algn="l">
              <a:lnSpc>
                <a:spcPct val="115000"/>
              </a:lnSpc>
              <a:spcBef>
                <a:spcPts val="0"/>
              </a:spcBef>
              <a:spcAft>
                <a:spcPts val="0"/>
              </a:spcAft>
              <a:buClr>
                <a:schemeClr val="dk1"/>
              </a:buClr>
              <a:buSzPts val="1100"/>
              <a:buFont typeface="Arial"/>
              <a:buNone/>
            </a:pPr>
            <a:r>
              <a:rPr b="1" i="1" lang="en" sz="1200">
                <a:solidFill>
                  <a:srgbClr val="999999"/>
                </a:solidFill>
                <a:latin typeface="Cabin"/>
                <a:ea typeface="Cabin"/>
                <a:cs typeface="Cabin"/>
                <a:sym typeface="Cabin"/>
              </a:rPr>
              <a:t>Chất lượng chạm khắc: </a:t>
            </a:r>
            <a:r>
              <a:rPr i="1" lang="en" sz="1200">
                <a:solidFill>
                  <a:srgbClr val="999999"/>
                </a:solidFill>
                <a:latin typeface="Cabin"/>
                <a:ea typeface="Cabin"/>
                <a:cs typeface="Cabin"/>
                <a:sym typeface="Cabin"/>
              </a:rPr>
              <a:t>Độ phức tạp, chất lượng, độ đầy đặn và tính thủ công của các họa tiết và đường nét vẽ trên đồ gốm của bạn.</a:t>
            </a:r>
            <a:endParaRPr i="1">
              <a:solidFill>
                <a:schemeClr val="dk1"/>
              </a:solidFill>
              <a:latin typeface="Cabin"/>
              <a:ea typeface="Cabin"/>
              <a:cs typeface="Cabin"/>
              <a:sym typeface="Cabin"/>
            </a:endParaRPr>
          </a:p>
          <a:p>
            <a:pPr indent="0" lvl="0" marL="0" marR="0" rtl="0" algn="l">
              <a:lnSpc>
                <a:spcPct val="115000"/>
              </a:lnSpc>
              <a:spcBef>
                <a:spcPts val="0"/>
              </a:spcBef>
              <a:spcAft>
                <a:spcPts val="0"/>
              </a:spcAft>
              <a:buNone/>
            </a:pPr>
            <a:r>
              <a:t/>
            </a:r>
            <a:endParaRPr>
              <a:solidFill>
                <a:schemeClr val="dk1"/>
              </a:solidFill>
              <a:latin typeface="Cabin"/>
              <a:ea typeface="Cabin"/>
              <a:cs typeface="Cabin"/>
              <a:sym typeface="Cabin"/>
            </a:endParaRPr>
          </a:p>
          <a:p>
            <a:pPr indent="0" lvl="0" marL="0" marR="0" rtl="0" algn="l">
              <a:lnSpc>
                <a:spcPct val="115000"/>
              </a:lnSpc>
              <a:spcBef>
                <a:spcPts val="0"/>
              </a:spcBef>
              <a:spcAft>
                <a:spcPts val="0"/>
              </a:spcAft>
              <a:buNone/>
            </a:pPr>
            <a:r>
              <a:rPr b="1" lang="en">
                <a:solidFill>
                  <a:schemeClr val="dk1"/>
                </a:solidFill>
                <a:latin typeface="Cabin"/>
                <a:ea typeface="Cabin"/>
                <a:cs typeface="Cabin"/>
                <a:sym typeface="Cabin"/>
              </a:rPr>
              <a:t>Daily clean-up habits: </a:t>
            </a:r>
            <a:r>
              <a:rPr lang="en">
                <a:solidFill>
                  <a:schemeClr val="dk1"/>
                </a:solidFill>
                <a:latin typeface="Cabin"/>
                <a:ea typeface="Cabin"/>
                <a:cs typeface="Cabin"/>
                <a:sym typeface="Cabin"/>
              </a:rPr>
              <a:t>Cleaning your table and floor so it is clean and has no streaks.</a:t>
            </a:r>
            <a:endParaRPr>
              <a:solidFill>
                <a:schemeClr val="dk1"/>
              </a:solidFill>
              <a:highlight>
                <a:srgbClr val="FFFFFF"/>
              </a:highlight>
              <a:latin typeface="Cabin"/>
              <a:ea typeface="Cabin"/>
              <a:cs typeface="Cabin"/>
              <a:sym typeface="Cabin"/>
            </a:endParaRPr>
          </a:p>
          <a:p>
            <a:pPr indent="0" lvl="0" marL="0" rtl="0" algn="l">
              <a:lnSpc>
                <a:spcPct val="115000"/>
              </a:lnSpc>
              <a:spcBef>
                <a:spcPts val="0"/>
              </a:spcBef>
              <a:spcAft>
                <a:spcPts val="0"/>
              </a:spcAft>
              <a:buNone/>
            </a:pPr>
            <a:r>
              <a:rPr b="1" i="1" lang="en" sz="1200">
                <a:solidFill>
                  <a:srgbClr val="999999"/>
                </a:solidFill>
                <a:latin typeface="Cabin"/>
                <a:ea typeface="Cabin"/>
                <a:cs typeface="Cabin"/>
                <a:sym typeface="Cabin"/>
              </a:rPr>
              <a:t>Thói quen dọn dẹp hàng ngày: </a:t>
            </a:r>
            <a:r>
              <a:rPr i="1" lang="en" sz="1200">
                <a:solidFill>
                  <a:srgbClr val="999999"/>
                </a:solidFill>
                <a:latin typeface="Cabin"/>
                <a:ea typeface="Cabin"/>
                <a:cs typeface="Cabin"/>
                <a:sym typeface="Cabin"/>
              </a:rPr>
              <a:t>Lau sạch bàn và sàn nhà để chúng sạch sẽ và không có vệt.</a:t>
            </a:r>
            <a:endParaRPr i="1">
              <a:solidFill>
                <a:schemeClr val="dk1"/>
              </a:solidFill>
              <a:latin typeface="Cabin"/>
              <a:ea typeface="Cabin"/>
              <a:cs typeface="Cabin"/>
              <a:sym typeface="Cabin"/>
            </a:endParaRPr>
          </a:p>
          <a:p>
            <a:pPr indent="0" lvl="0" marL="0" marR="0" rtl="0" algn="l">
              <a:lnSpc>
                <a:spcPct val="115000"/>
              </a:lnSpc>
              <a:spcBef>
                <a:spcPts val="0"/>
              </a:spcBef>
              <a:spcAft>
                <a:spcPts val="0"/>
              </a:spcAft>
              <a:buNone/>
            </a:pPr>
            <a:r>
              <a:t/>
            </a:r>
            <a:endParaRPr b="1" sz="105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t/>
            </a:r>
            <a:endParaRPr b="1" sz="105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t/>
            </a:r>
            <a:endParaRPr b="1" sz="105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rPr b="1" lang="en" sz="2000">
                <a:solidFill>
                  <a:schemeClr val="dk1"/>
                </a:solidFill>
                <a:latin typeface="Open Sans"/>
                <a:ea typeface="Open Sans"/>
                <a:cs typeface="Open Sans"/>
                <a:sym typeface="Open Sans"/>
              </a:rPr>
              <a:t>Vocabulary for the clay vessel</a:t>
            </a:r>
            <a:endParaRPr b="1" sz="200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rPr i="1" lang="en">
                <a:solidFill>
                  <a:schemeClr val="dk1"/>
                </a:solidFill>
                <a:latin typeface="Open Sans"/>
                <a:ea typeface="Open Sans"/>
                <a:cs typeface="Open Sans"/>
                <a:sym typeface="Open Sans"/>
              </a:rPr>
              <a:t>Từ vựng về đồ đựng bằng đất sét</a:t>
            </a:r>
            <a:endParaRPr i="1">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150">
              <a:solidFill>
                <a:schemeClr val="dk1"/>
              </a:solidFill>
              <a:highlight>
                <a:srgbClr val="FFFFFF"/>
              </a:highlight>
              <a:latin typeface="Courier New"/>
              <a:ea typeface="Courier New"/>
              <a:cs typeface="Courier New"/>
              <a:sym typeface="Courier New"/>
            </a:endParaRPr>
          </a:p>
          <a:p>
            <a:pPr indent="-1485900" lvl="0" marL="1485900" marR="25400" rtl="0" algn="l">
              <a:lnSpc>
                <a:spcPct val="100000"/>
              </a:lnSpc>
              <a:spcBef>
                <a:spcPts val="0"/>
              </a:spcBef>
              <a:spcAft>
                <a:spcPts val="0"/>
              </a:spcAft>
              <a:buClr>
                <a:schemeClr val="dk1"/>
              </a:buClr>
              <a:buSzPts val="1100"/>
              <a:buFont typeface="Arial"/>
              <a:buNone/>
            </a:pPr>
            <a:r>
              <a:rPr b="1" lang="en" sz="1000">
                <a:solidFill>
                  <a:schemeClr val="dk1"/>
                </a:solidFill>
                <a:latin typeface="Cabin"/>
                <a:ea typeface="Cabin"/>
                <a:cs typeface="Cabin"/>
                <a:sym typeface="Cabin"/>
              </a:rPr>
              <a:t>apron	a piece of cloth that you wear to protect your clothes from getting dirty.</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tạp dề	một mảnh vải mà bạn mặc để bảo vệ quần áo của bạn khỏi bị bẩn.</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carving	scratching into clay to change its shape or to make a picture or pattern</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chạm khắc	cào vào đất sét để thay đổi hình dạng hoặc tạo thành hình ảnh hoặc hoa văn</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ceramic	a material that starts soft like clay, but then becomes very hard after it is cooked to a very high temperature</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gốm	một vật liệu ban đầu mềm như đất sét, nhưng sau đó trở nên rất cứng sau khi được nấu ở nhiệt độ rất cao</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clay	a soft material used for making pots, bricks, and sculptures that becomes very hard when it is heated up. </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đất sét	một vật liệu mềm dùng để làm nồi, gạch và tượng điêu khắc, trở nên rất cứng khi được nung nóng.</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coil	a thin piece of clay that looks like a snake</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cuộn dây	một mảnh đất sét mỏng trông giống như một con rắn</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earthenware	a kind of clay that is fired to a lower temperature and that needs to be glazed before becoming watertight</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đồ gốm	một loại đất sét được nung ở nhiệt độ thấp hơn và cần được tráng men trước khi trở nên không thấm nước</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foot	the bottom of a pot where it sits on a table</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foot	đáy nồi nơi đặt trên bàn</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glaze	a material that you can paint onto ceramic that turns into glass when fired in a kiln</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men	một vật liệu mà bạn có thể sơn lên đồ gốm, khi nung trong lò sẽ biến thành thủy tinh</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glazing	for clay: brushing on a paint-like layer to a pot that will later become a layer of glass; for painting: using very thin transparent layers of paint to change the colour</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700"/>
              </a:spcAft>
              <a:buClr>
                <a:schemeClr val="dk1"/>
              </a:buClr>
              <a:buSzPts val="1100"/>
              <a:buFont typeface="Arial"/>
              <a:buNone/>
            </a:pPr>
            <a:r>
              <a:rPr i="1" lang="en" sz="1000">
                <a:solidFill>
                  <a:srgbClr val="999999"/>
                </a:solidFill>
                <a:latin typeface="Cabin"/>
                <a:ea typeface="Cabin"/>
                <a:cs typeface="Cabin"/>
                <a:sym typeface="Cabin"/>
              </a:rPr>
              <a:t>tráng men	đối với đất sét: quét một lớp giống như sơn lên một chiếc bình sau đó sẽ trở thành một lớp thủy tinh; đối với sơn: sử dụng các lớp sơn trong suốt rất mỏng để thay đổi màu sắc</a:t>
            </a:r>
            <a:endParaRPr b="1" i="1" sz="1000">
              <a:solidFill>
                <a:schemeClr val="dk1"/>
              </a:solidFill>
              <a:latin typeface="Open Sans"/>
              <a:ea typeface="Open Sans"/>
              <a:cs typeface="Open Sans"/>
              <a:sym typeface="Open Sa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4"/>
          <p:cNvSpPr txBox="1"/>
          <p:nvPr/>
        </p:nvSpPr>
        <p:spPr>
          <a:xfrm>
            <a:off x="457200" y="461700"/>
            <a:ext cx="6858000" cy="9135000"/>
          </a:xfrm>
          <a:prstGeom prst="rect">
            <a:avLst/>
          </a:prstGeom>
          <a:noFill/>
          <a:ln>
            <a:noFill/>
          </a:ln>
        </p:spPr>
        <p:txBody>
          <a:bodyPr anchorCtr="0" anchor="t" bIns="0" lIns="0" spcFirstLastPara="1" rIns="0" wrap="square" tIns="0">
            <a:noAutofit/>
          </a:bodyPr>
          <a:lstStyle/>
          <a:p>
            <a:pPr indent="-1485900" lvl="0" marL="1485900" marR="25400" rtl="0" algn="l">
              <a:lnSpc>
                <a:spcPct val="100000"/>
              </a:lnSpc>
              <a:spcBef>
                <a:spcPts val="0"/>
              </a:spcBef>
              <a:spcAft>
                <a:spcPts val="0"/>
              </a:spcAft>
              <a:buClr>
                <a:schemeClr val="dk1"/>
              </a:buClr>
              <a:buSzPts val="1100"/>
              <a:buFont typeface="Arial"/>
              <a:buNone/>
            </a:pPr>
            <a:r>
              <a:rPr b="1" lang="en" sz="1000">
                <a:solidFill>
                  <a:schemeClr val="dk1"/>
                </a:solidFill>
                <a:latin typeface="Cabin"/>
                <a:ea typeface="Cabin"/>
                <a:cs typeface="Cabin"/>
                <a:sym typeface="Cabin"/>
              </a:rPr>
              <a:t>handle	the part of something that is used to lift or carry it</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tay cầm	bộ phận của vật gì đó được dùng để nâng hoặc mang nó</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kiln	an oven used to heat up clay enough to become a hard ceramic</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lò nung	một lò nung dùng để nung nóng đất sét đủ để trở thành gốm cứng</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lid	the top of a pot that you can take off</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nắp	phần trên của nồi mà bạn có thể tháo ra</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lip	the top edge of a pot</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môi	cạnh trên của một cái nồi</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paddling	hitting clay with wood to make it stronger, smoother, and a better shape</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chèo thuyền	đập đất sét bằng gỗ để làm cho nó chắc hơn, mịn hơn và có hình dạng đẹp hơn</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pattern	a drawing that repeats in a beautiful way</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mẫu	một bản vẽ lặp lại một cách đẹp mắt</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pinch	squeezing something between your thumb and finger</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véo	bóp chặt thứ gì đó giữa ngón cái và ngón trỏ</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rib	a piece of silicone or wood used to smoothly shape some clay</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rib	một miếng silicon hoặc gỗ dùng để tạo hình đất sét một cách trơn tru</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score	carve Xs or parallel lines to help join clay together with slip</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điểm	khắc các đường X hoặc song song để giúp nối đất sét lại với nhau bằng cách trượt</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scraper	a piece of thin metal or plastic used to shave off thin pieces of clay</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dụng cụ cạo	một miếng kim loại hoặc nhựa mỏng dùng để cạo những mảnh đất sét mỏng</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scribe	mark an even and straight line</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người viết	đánh dấu một đường thẳng và đều</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shave	scrape bumps and fuzz from the surface of something</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cạo	cạo sạch các vết sần và lông tơ trên bề mặt của một vật gì đó</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slip	a liquid clay that you can use like glue to attach things together, or paint onto your clay to change its colour</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slip	một loại đất sét lỏng mà bạn có thể sử dụng như keo dán để gắn các thứ lại với nhau hoặc sơn lên đất sét để thay đổi màu sắc</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stretch	pulling something to make it longer</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kéo dài	kéo cái gì đó để làm cho nó dài hơn</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terracotta	an unglazed reddish-brown earthenware clay</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đất nung	một loại đất sét nung màu nâu đỏ không tráng men</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transfer	to move or copy something</a:t>
            </a:r>
            <a:endParaRPr b="1" sz="1000">
              <a:solidFill>
                <a:schemeClr val="dk1"/>
              </a:solidFill>
              <a:latin typeface="Cabin"/>
              <a:ea typeface="Cabin"/>
              <a:cs typeface="Cabin"/>
              <a:sym typeface="Cabin"/>
            </a:endParaRPr>
          </a:p>
          <a:p>
            <a:pPr indent="-1485900" lvl="0" marL="1485900" marR="25400" rtl="0" algn="l">
              <a:lnSpc>
                <a:spcPct val="113000"/>
              </a:lnSpc>
              <a:spcBef>
                <a:spcPts val="0"/>
              </a:spcBef>
              <a:spcAft>
                <a:spcPts val="0"/>
              </a:spcAft>
              <a:buClr>
                <a:schemeClr val="dk1"/>
              </a:buClr>
              <a:buSzPts val="1100"/>
              <a:buFont typeface="Arial"/>
              <a:buNone/>
            </a:pPr>
            <a:r>
              <a:rPr i="1" lang="en" sz="1000">
                <a:solidFill>
                  <a:srgbClr val="999999"/>
                </a:solidFill>
                <a:latin typeface="Cabin"/>
                <a:ea typeface="Cabin"/>
                <a:cs typeface="Cabin"/>
                <a:sym typeface="Cabin"/>
              </a:rPr>
              <a:t>chuyển	để di chuyển hoặc sao chép cái gì đó</a:t>
            </a:r>
            <a:endParaRPr i="1" sz="10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1000">
                <a:solidFill>
                  <a:schemeClr val="dk1"/>
                </a:solidFill>
                <a:latin typeface="Cabin"/>
                <a:ea typeface="Cabin"/>
                <a:cs typeface="Cabin"/>
                <a:sym typeface="Cabin"/>
              </a:rPr>
              <a:t>trim	remove extra clay with a tool</a:t>
            </a:r>
            <a:endParaRPr sz="1150">
              <a:solidFill>
                <a:schemeClr val="dk1"/>
              </a:solidFill>
              <a:highlight>
                <a:srgbClr val="FFFFFF"/>
              </a:highlight>
              <a:latin typeface="Courier New"/>
              <a:ea typeface="Courier New"/>
              <a:cs typeface="Courier New"/>
              <a:sym typeface="Courier New"/>
            </a:endParaRPr>
          </a:p>
          <a:p>
            <a:pPr indent="-1485900" lvl="0" marL="1485900" marR="25400" rtl="0" algn="l">
              <a:lnSpc>
                <a:spcPct val="113000"/>
              </a:lnSpc>
              <a:spcBef>
                <a:spcPts val="0"/>
              </a:spcBef>
              <a:spcAft>
                <a:spcPts val="700"/>
              </a:spcAft>
              <a:buClr>
                <a:schemeClr val="dk1"/>
              </a:buClr>
              <a:buSzPts val="1100"/>
              <a:buFont typeface="Arial"/>
              <a:buNone/>
            </a:pPr>
            <a:r>
              <a:rPr i="1" lang="en" sz="1000">
                <a:solidFill>
                  <a:srgbClr val="999999"/>
                </a:solidFill>
                <a:latin typeface="Cabin"/>
                <a:ea typeface="Cabin"/>
                <a:cs typeface="Cabin"/>
                <a:sym typeface="Cabin"/>
              </a:rPr>
              <a:t>cắt tỉa	loại bỏ đất sét thừa bằng dụng cụ</a:t>
            </a:r>
            <a:endParaRPr b="1" i="1" sz="1000">
              <a:solidFill>
                <a:schemeClr val="dk1"/>
              </a:solidFill>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